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1"/>
  </p:notesMasterIdLst>
  <p:sldIdLst>
    <p:sldId id="859" r:id="rId2"/>
    <p:sldId id="1140" r:id="rId3"/>
    <p:sldId id="1142" r:id="rId4"/>
    <p:sldId id="1143" r:id="rId5"/>
    <p:sldId id="1144" r:id="rId6"/>
    <p:sldId id="1145" r:id="rId7"/>
    <p:sldId id="1146" r:id="rId8"/>
    <p:sldId id="1147" r:id="rId9"/>
    <p:sldId id="1148" r:id="rId10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1F4FC"/>
    <a:srgbClr val="39B97A"/>
    <a:srgbClr val="1EB26A"/>
    <a:srgbClr val="E3F2E7"/>
    <a:srgbClr val="FF0000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10" d="100"/>
          <a:sy n="110" d="100"/>
        </p:scale>
        <p:origin x="432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九年级</a:t>
            </a:r>
            <a:r>
              <a:rPr lang="en-US" altLang="zh-CN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中考 江苏专版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99565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第一部分　基础过关篇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95709"/>
            <a:ext cx="11523345" cy="1069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基础</a:t>
            </a:r>
            <a:r>
              <a:rPr lang="zh-CN" altLang="en-US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训练  </a:t>
            </a:r>
            <a:r>
              <a:rPr lang="en-US" altLang="zh-CN" sz="4800" b="0" dirty="0" smtClean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2</a:t>
            </a:r>
            <a:endParaRPr lang="en-US" altLang="zh-CN" sz="4800" b="0" dirty="0" smtClean="0">
              <a:solidFill>
                <a:srgbClr val="000000"/>
              </a:solidFill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424969"/>
            <a:ext cx="11485848" cy="1200329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是一篇说明文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主要介绍了城市漫步是中国年轻人探索新城市的一种流行的方式。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图片 3"/>
          <p:cNvPicPr/>
          <p:nvPr/>
        </p:nvPicPr>
        <p:blipFill>
          <a:blip r:embed="rId2"/>
          <a:stretch>
            <a:fillRect/>
          </a:stretch>
        </p:blipFill>
        <p:spPr>
          <a:xfrm>
            <a:off x="360855" y="1049726"/>
            <a:ext cx="11485848" cy="1299154"/>
          </a:xfrm>
          <a:prstGeom prst="rect">
            <a:avLst/>
          </a:prstGeom>
        </p:spPr>
      </p:pic>
      <p:pic>
        <p:nvPicPr>
          <p:cNvPr id="5" name="语篇导航-DA.eps" descr="id:2147486413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13928" y="2564904"/>
            <a:ext cx="1651000" cy="403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12776"/>
            <a:ext cx="11485848" cy="4454233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Imagine walking happily on a special city route, and you can visit the markets, the ancient streets and the “treasure” shops or taste local snacks there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It’s called “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Citywalk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Citywalk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began in London, England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is a fun way to visit cities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Instead of going to famous places with lots of tourists, many young people prefer to walk around and see different things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Citywalk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be done with a group of friends or just by yourself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idea is to see parts of the city that are not so well-known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big cities like Beijing and Shanghai, this trend is really popular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Now it’s spreading to smaller cities too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044940" y="836712"/>
            <a:ext cx="4086268" cy="570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8743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719194"/>
          </a:xfrm>
        </p:spPr>
        <p:txBody>
          <a:bodyPr/>
          <a:lstStyle/>
          <a:p>
            <a:pPr indent="609600" hangingPunct="0">
              <a:lnSpc>
                <a:spcPct val="14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 example, Xiao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Yiyi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a young lady in Changsha, has made six special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Citywalk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routes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线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wants people to feel like they are walking in an open-air museum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Changsha, her walk includes old buildings from the 1800s and the streets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lnSpc>
                <a:spcPct val="14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Big cities like Beijing and Shanghai are adding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Citywalk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their cultural tourism plans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They’re making new routes and helping tourists get to less-known places by public transport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lnSpc>
                <a:spcPct val="14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 present,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Citywalk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still something new for many people in China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But those who work in tourism think it’s going to be really popular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Zhang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Zhi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a tour guide from Beijing, says that young tourists want trips that are more personal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Tour guides are sharing their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Citywalk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experiences online to draw more young people’s attention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Citywalk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not just a walk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is a special adventure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1374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13396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Where did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Citywalk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begin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————————                       ——  ————————  ——— —————————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1222695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Citywalk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began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in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London,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England./Citywalk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started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in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London,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England.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en-US" dirty="0"/>
          </a:p>
        </p:txBody>
      </p:sp>
      <p:sp>
        <p:nvSpPr>
          <p:cNvPr id="4" name="内容占位符 2"/>
          <p:cNvSpPr txBox="1">
            <a:spLocks/>
          </p:cNvSpPr>
          <p:nvPr/>
        </p:nvSpPr>
        <p:spPr bwMode="auto">
          <a:xfrm>
            <a:off x="360854" y="1812116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Citywalk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began in London, England.”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dirty="0" smtClean="0">
                <a:solidFill>
                  <a:srgbClr val="FF0000"/>
                </a:solidFill>
                <a:latin typeface="+mn-ea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+mn-ea"/>
                <a:cs typeface="Times New Roman" panose="02020603050405020304" pitchFamily="18" charset="0"/>
              </a:rPr>
              <a:t>城市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漫步起源于英国伦敦。故可知答案。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24853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13396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is Xiao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Yiyi’s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purpose of making so many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Citywalk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routes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————————                       ——  ————————  ——— —————————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3"/>
          <p:cNvSpPr txBox="1">
            <a:spLocks/>
          </p:cNvSpPr>
          <p:nvPr/>
        </p:nvSpPr>
        <p:spPr bwMode="auto">
          <a:xfrm>
            <a:off x="360854" y="1231588"/>
            <a:ext cx="11485848" cy="5799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She wants people to feel like they are walking in an open-air museum.</a:t>
            </a:r>
            <a:endParaRPr lang="zh-CN" altLang="en-US" dirty="0"/>
          </a:p>
        </p:txBody>
      </p:sp>
      <p:sp>
        <p:nvSpPr>
          <p:cNvPr id="5" name="内容占位符 5"/>
          <p:cNvSpPr txBox="1">
            <a:spLocks/>
          </p:cNvSpPr>
          <p:nvPr/>
        </p:nvSpPr>
        <p:spPr bwMode="auto">
          <a:xfrm>
            <a:off x="360854" y="1866706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“She wants people to feel like they are walking in an open-air museum.”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她想让人们觉得自己是在一个露天博物馆里行走。故可知答案。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51039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                   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 like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Citywalk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Why or Why not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algn="dist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u="sng" dirty="0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————————                       ——  ————————  ——— —————————————————                       ——  ————————  ——— —————————</a:t>
            </a:r>
            <a:r>
              <a:rPr lang="en-US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————————                       ——  ————————  ——— </a:t>
            </a:r>
            <a:r>
              <a:rPr lang="en-US" altLang="zh-CN" u="sng" dirty="0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—————————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53508" y="886216"/>
            <a:ext cx="3733391" cy="454608"/>
          </a:xfrm>
          <a:prstGeom prst="rect">
            <a:avLst/>
          </a:prstGeom>
        </p:spPr>
      </p:pic>
      <p:sp>
        <p:nvSpPr>
          <p:cNvPr id="4" name="内容占位符 6"/>
          <p:cNvSpPr txBox="1">
            <a:spLocks/>
          </p:cNvSpPr>
          <p:nvPr/>
        </p:nvSpPr>
        <p:spPr bwMode="auto">
          <a:xfrm>
            <a:off x="360854" y="1223282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Yes, I do. Because it gives me an uncommon experience of visiting a city. It also makes me relaxed and peaceful. </a:t>
            </a:r>
            <a:r>
              <a:rPr lang="en-US" altLang="zh-CN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Citywalk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not just a walk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is a special adventure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！（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本题为开放性题目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答案不唯一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言之有理即可。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390418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内容占位符 7"/>
          <p:cNvSpPr>
            <a:spLocks noGrp="1"/>
          </p:cNvSpPr>
          <p:nvPr>
            <p:ph idx="1"/>
          </p:nvPr>
        </p:nvSpPr>
        <p:spPr>
          <a:xfrm>
            <a:off x="360854" y="1157074"/>
            <a:ext cx="11485848" cy="3231654"/>
          </a:xfrm>
          <a:solidFill>
            <a:srgbClr val="E1F4FC"/>
          </a:solidFill>
        </p:spPr>
        <p:txBody>
          <a:bodyPr/>
          <a:lstStyle/>
          <a:p>
            <a:pPr hangingPunct="0">
              <a:lnSpc>
                <a:spcPct val="100000"/>
              </a:lnSpc>
              <a:spcAft>
                <a:spcPts val="0"/>
              </a:spcAft>
            </a:pPr>
            <a:endParaRPr lang="en-US" altLang="zh-CN" b="1" u="wavy" dirty="0" smtClean="0">
              <a:solidFill>
                <a:srgbClr val="000000"/>
              </a:solidFill>
              <a:uFill>
                <a:solidFill>
                  <a:srgbClr val="00AEEF"/>
                </a:solidFill>
              </a:u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dist" hangingPunct="0">
              <a:spcAft>
                <a:spcPts val="0"/>
              </a:spcAft>
            </a:pPr>
            <a:r>
              <a:rPr lang="en-US" altLang="zh-CN" b="1" u="wavy" dirty="0" smtClean="0">
                <a:solidFill>
                  <a:srgbClr val="000000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Imagine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walking happily on a special city route,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visit the markets, the 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b="1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ancient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streets and the “treasure” shops or taste local snacks there. 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想象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一下你在一条特别的城市路线上愉快地行走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你可以参观市场、古老的街道和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宝藏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商店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或者在那里品尝当地小吃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2">
            <a:clrChange>
              <a:clrFrom>
                <a:srgbClr val="DFF3FC"/>
              </a:clrFrom>
              <a:clrTo>
                <a:srgbClr val="DFF3FC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46324" y="1086910"/>
            <a:ext cx="2292373" cy="443755"/>
          </a:xfrm>
          <a:prstGeom prst="rect">
            <a:avLst/>
          </a:prstGeom>
        </p:spPr>
      </p:pic>
      <p:pic>
        <p:nvPicPr>
          <p:cNvPr id="11" name="译文.eps" descr="id:2147487532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94597" y="3355054"/>
            <a:ext cx="937963" cy="289970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1588780" y="2095641"/>
            <a:ext cx="413446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dirty="0">
                <a:solidFill>
                  <a:srgbClr val="00AEEF"/>
                </a:solidFill>
                <a:cs typeface="Times New Roman" panose="02020603050405020304" pitchFamily="18" charset="0"/>
              </a:rPr>
              <a:t>imagine</a:t>
            </a:r>
            <a:r>
              <a:rPr lang="en-US" altLang="zh-CN" sz="2400" dirty="0">
                <a:solidFill>
                  <a:srgbClr val="00AEEF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 dirty="0">
                <a:solidFill>
                  <a:srgbClr val="00AEEF"/>
                </a:solidFill>
                <a:cs typeface="Times New Roman" panose="02020603050405020304" pitchFamily="18" charset="0"/>
              </a:rPr>
              <a:t>doing</a:t>
            </a:r>
            <a:r>
              <a:rPr lang="en-US" altLang="zh-CN" sz="2400" dirty="0">
                <a:solidFill>
                  <a:srgbClr val="00AEEF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 dirty="0" err="1">
                <a:solidFill>
                  <a:srgbClr val="00AEEF"/>
                </a:solidFill>
                <a:cs typeface="Times New Roman" panose="02020603050405020304" pitchFamily="18" charset="0"/>
              </a:rPr>
              <a:t>sth</a:t>
            </a:r>
            <a:r>
              <a:rPr lang="en-US" altLang="zh-CN" sz="2400" dirty="0">
                <a:solidFill>
                  <a:srgbClr val="00AEEF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sz="2400" dirty="0">
                <a:solidFill>
                  <a:srgbClr val="00AEEF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想象做某事</a:t>
            </a:r>
            <a:endParaRPr lang="zh-CN" altLang="zh-CN" sz="90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61323" y="2146197"/>
            <a:ext cx="564674" cy="4446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6590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内容占位符 7"/>
          <p:cNvSpPr>
            <a:spLocks noGrp="1"/>
          </p:cNvSpPr>
          <p:nvPr>
            <p:ph idx="1"/>
          </p:nvPr>
        </p:nvSpPr>
        <p:spPr>
          <a:xfrm>
            <a:off x="360854" y="1157074"/>
            <a:ext cx="11485848" cy="2308324"/>
          </a:xfrm>
          <a:solidFill>
            <a:srgbClr val="E1F4FC"/>
          </a:solidFill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本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句结构：这个句子是一个祈使句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以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“Imagine”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开头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后面跟着一个由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连接的并列结构。第一个并列部分是动名词短语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“walking happily on a special city route”,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作为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“Imagine”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的宾语；第二个并列部分是一个完整的句子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“you can visit the markets, the ancient streets and the ‘treasure’ shops or taste local snacks there”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12" name="分析.eps" descr="id:2147487539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94596" y="1366895"/>
            <a:ext cx="937963" cy="2899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107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463</TotalTime>
  <Words>669</Words>
  <Application>Microsoft Office PowerPoint</Application>
  <PresentationFormat>自定义</PresentationFormat>
  <Paragraphs>27</Paragraphs>
  <Slides>9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17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Windows User</cp:lastModifiedBy>
  <cp:revision>446</cp:revision>
  <dcterms:created xsi:type="dcterms:W3CDTF">2020-11-06T05:24:00Z</dcterms:created>
  <dcterms:modified xsi:type="dcterms:W3CDTF">2025-09-16T23:58:54Z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